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28254-461C-48FF-BBAD-B2555188CF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163874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28254-461C-48FF-BBAD-B2555188CF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343260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28254-461C-48FF-BBAD-B2555188CF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71732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28254-461C-48FF-BBAD-B2555188CF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160707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28254-461C-48FF-BBAD-B2555188CFC4}" type="datetimeFigureOut">
              <a:rPr lang="en-US" smtClean="0"/>
              <a:t>5/1/2016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4143644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28254-461C-48FF-BBAD-B2555188CF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58086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28254-461C-48FF-BBAD-B2555188CFC4}" type="datetimeFigureOut">
              <a:rPr lang="en-US" smtClean="0"/>
              <a:t>5/1/2016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60746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28254-461C-48FF-BBAD-B2555188CFC4}" type="datetimeFigureOut">
              <a:rPr lang="en-US" smtClean="0"/>
              <a:t>5/1/2016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64181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28254-461C-48FF-BBAD-B2555188CFC4}" type="datetimeFigureOut">
              <a:rPr lang="en-US" smtClean="0"/>
              <a:t>5/1/2016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398316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28254-461C-48FF-BBAD-B2555188CF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35674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28254-461C-48FF-BBAD-B2555188CFC4}" type="datetimeFigureOut">
              <a:rPr lang="en-US" smtClean="0"/>
              <a:t>5/1/2016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8F81A3-E91D-443D-9A02-3D648361B9DC}" type="slidenum">
              <a:rPr lang="en-US" smtClean="0"/>
              <a:t>‹#›</a:t>
            </a:fld>
            <a:endParaRPr lang="en-US"/>
          </a:p>
        </p:txBody>
      </p:sp>
    </p:spTree>
    <p:extLst>
      <p:ext uri="{BB962C8B-B14F-4D97-AF65-F5344CB8AC3E}">
        <p14:creationId xmlns:p14="http://schemas.microsoft.com/office/powerpoint/2010/main" val="2434509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28254-461C-48FF-BBAD-B2555188CFC4}" type="datetimeFigureOut">
              <a:rPr lang="en-US" smtClean="0"/>
              <a:t>5/1/2016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F81A3-E91D-443D-9A02-3D648361B9DC}" type="slidenum">
              <a:rPr lang="en-US" smtClean="0"/>
              <a:t>‹#›</a:t>
            </a:fld>
            <a:endParaRPr lang="en-US"/>
          </a:p>
        </p:txBody>
      </p:sp>
    </p:spTree>
    <p:extLst>
      <p:ext uri="{BB962C8B-B14F-4D97-AF65-F5344CB8AC3E}">
        <p14:creationId xmlns:p14="http://schemas.microsoft.com/office/powerpoint/2010/main" val="338750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685800"/>
            <a:ext cx="7162799" cy="5632311"/>
          </a:xfrm>
          <a:prstGeom prst="rect">
            <a:avLst/>
          </a:prstGeom>
          <a:noFill/>
        </p:spPr>
        <p:txBody>
          <a:bodyPr wrap="square" rtlCol="0">
            <a:spAutoFit/>
          </a:bodyPr>
          <a:lstStyle/>
          <a:p>
            <a:r>
              <a:rPr lang="en-US" sz="2400" dirty="0" smtClean="0">
                <a:latin typeface="Comic Sans MS" panose="030F0702030302020204" pitchFamily="66" charset="0"/>
              </a:rPr>
              <a:t>Dear Parents,</a:t>
            </a:r>
          </a:p>
          <a:p>
            <a:r>
              <a:rPr lang="en-US" sz="2400" dirty="0" smtClean="0">
                <a:latin typeface="Comic Sans MS" panose="030F0702030302020204" pitchFamily="66" charset="0"/>
              </a:rPr>
              <a:t>This is a list of all the sight words your child will be tested on at the end of the fourth quarter. If a student is able to read between 22-25 of them they will receive a five number grade. The benchmark skill for May is being able to pass off all of these sight words.  I made these on card stock so that you and your child could cut them out and use them as flash cards.  For additional fun have your child find the words in books that they are reading. Then add additional sight words to the blank cards that they learn while they are  reading. </a:t>
            </a:r>
          </a:p>
          <a:p>
            <a:r>
              <a:rPr lang="en-US" sz="2400" dirty="0" smtClean="0">
                <a:latin typeface="Comic Sans MS" panose="030F0702030302020204" pitchFamily="66" charset="0"/>
              </a:rPr>
              <a:t>Have </a:t>
            </a:r>
            <a:r>
              <a:rPr lang="en-US" sz="2400" smtClean="0">
                <a:latin typeface="Comic Sans MS" panose="030F0702030302020204" pitchFamily="66" charset="0"/>
              </a:rPr>
              <a:t>fun reading,</a:t>
            </a:r>
            <a:endParaRPr lang="en-US" sz="2400" dirty="0" smtClean="0">
              <a:latin typeface="Comic Sans MS" panose="030F0702030302020204" pitchFamily="66" charset="0"/>
            </a:endParaRPr>
          </a:p>
          <a:p>
            <a:r>
              <a:rPr lang="en-US" sz="2400" dirty="0" smtClean="0">
                <a:latin typeface="Comic Sans MS" panose="030F0702030302020204" pitchFamily="66" charset="0"/>
              </a:rPr>
              <a:t>Mrs. Hurzeler</a:t>
            </a:r>
            <a:endParaRPr lang="en-US" sz="2400" dirty="0">
              <a:latin typeface="Comic Sans MS" panose="030F0702030302020204" pitchFamily="66" charset="0"/>
            </a:endParaRPr>
          </a:p>
        </p:txBody>
      </p:sp>
    </p:spTree>
    <p:extLst>
      <p:ext uri="{BB962C8B-B14F-4D97-AF65-F5344CB8AC3E}">
        <p14:creationId xmlns:p14="http://schemas.microsoft.com/office/powerpoint/2010/main" val="63672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2717498"/>
              </p:ext>
            </p:extLst>
          </p:nvPr>
        </p:nvGraphicFramePr>
        <p:xfrm>
          <a:off x="990600" y="685800"/>
          <a:ext cx="7086600" cy="5486400"/>
        </p:xfrm>
        <a:graphic>
          <a:graphicData uri="http://schemas.openxmlformats.org/drawingml/2006/table">
            <a:tbl>
              <a:tblPr firstRow="1" bandRow="1">
                <a:tableStyleId>{5940675A-B579-460E-94D1-54222C63F5DA}</a:tableStyleId>
              </a:tblPr>
              <a:tblGrid>
                <a:gridCol w="3543300"/>
                <a:gridCol w="3543300"/>
              </a:tblGrid>
              <a:tr h="1371600">
                <a:tc>
                  <a:txBody>
                    <a:bodyPr/>
                    <a:lstStyle/>
                    <a:p>
                      <a:pPr algn="ctr"/>
                      <a:r>
                        <a:rPr lang="en-US" sz="6600" dirty="0" smtClean="0">
                          <a:latin typeface="Comic Sans MS" panose="030F0702030302020204" pitchFamily="66" charset="0"/>
                        </a:rPr>
                        <a:t>a</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the</a:t>
                      </a:r>
                      <a:endParaRPr lang="en-US" sz="6600" dirty="0">
                        <a:latin typeface="Comic Sans MS" panose="030F0702030302020204" pitchFamily="66" charset="0"/>
                      </a:endParaRPr>
                    </a:p>
                  </a:txBody>
                  <a:tcPr/>
                </a:tc>
              </a:tr>
              <a:tr h="1371600">
                <a:tc>
                  <a:txBody>
                    <a:bodyPr/>
                    <a:lstStyle/>
                    <a:p>
                      <a:pPr algn="ctr"/>
                      <a:r>
                        <a:rPr lang="en-US" sz="6600" dirty="0" smtClean="0">
                          <a:latin typeface="Comic Sans MS" panose="030F0702030302020204" pitchFamily="66" charset="0"/>
                        </a:rPr>
                        <a:t>and</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he</a:t>
                      </a:r>
                      <a:endParaRPr lang="en-US" sz="6600" dirty="0">
                        <a:latin typeface="Comic Sans MS" panose="030F0702030302020204" pitchFamily="66" charset="0"/>
                      </a:endParaRPr>
                    </a:p>
                  </a:txBody>
                  <a:tcPr/>
                </a:tc>
              </a:tr>
              <a:tr h="1371600">
                <a:tc>
                  <a:txBody>
                    <a:bodyPr/>
                    <a:lstStyle/>
                    <a:p>
                      <a:pPr algn="ctr"/>
                      <a:r>
                        <a:rPr lang="en-US" sz="6600" dirty="0" smtClean="0">
                          <a:latin typeface="Comic Sans MS" panose="030F0702030302020204" pitchFamily="66" charset="0"/>
                        </a:rPr>
                        <a:t>I</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you</a:t>
                      </a:r>
                      <a:endParaRPr lang="en-US" sz="6600" dirty="0">
                        <a:latin typeface="Comic Sans MS" panose="030F0702030302020204" pitchFamily="66" charset="0"/>
                      </a:endParaRPr>
                    </a:p>
                  </a:txBody>
                  <a:tcPr/>
                </a:tc>
              </a:tr>
              <a:tr h="1371600">
                <a:tc>
                  <a:txBody>
                    <a:bodyPr/>
                    <a:lstStyle/>
                    <a:p>
                      <a:pPr algn="ctr"/>
                      <a:r>
                        <a:rPr lang="en-US" sz="6600" dirty="0" smtClean="0">
                          <a:latin typeface="Comic Sans MS" panose="030F0702030302020204" pitchFamily="66" charset="0"/>
                        </a:rPr>
                        <a:t>of</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in</a:t>
                      </a:r>
                      <a:endParaRPr lang="en-US" sz="66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170985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32331317"/>
              </p:ext>
            </p:extLst>
          </p:nvPr>
        </p:nvGraphicFramePr>
        <p:xfrm>
          <a:off x="533400" y="685800"/>
          <a:ext cx="7924800" cy="5562600"/>
        </p:xfrm>
        <a:graphic>
          <a:graphicData uri="http://schemas.openxmlformats.org/drawingml/2006/table">
            <a:tbl>
              <a:tblPr firstRow="1" bandRow="1">
                <a:tableStyleId>{5940675A-B579-460E-94D1-54222C63F5DA}</a:tableStyleId>
              </a:tblPr>
              <a:tblGrid>
                <a:gridCol w="3962400"/>
                <a:gridCol w="3962400"/>
              </a:tblGrid>
              <a:tr h="1390650">
                <a:tc>
                  <a:txBody>
                    <a:bodyPr/>
                    <a:lstStyle/>
                    <a:p>
                      <a:pPr algn="ctr"/>
                      <a:r>
                        <a:rPr lang="en-US" sz="6600" dirty="0" smtClean="0">
                          <a:latin typeface="Comic Sans MS" panose="030F0702030302020204" pitchFamily="66" charset="0"/>
                        </a:rPr>
                        <a:t>in</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at</a:t>
                      </a:r>
                      <a:endParaRPr lang="en-US" sz="6600" dirty="0">
                        <a:latin typeface="Comic Sans MS" panose="030F0702030302020204" pitchFamily="66" charset="0"/>
                      </a:endParaRPr>
                    </a:p>
                  </a:txBody>
                  <a:tcPr/>
                </a:tc>
              </a:tr>
              <a:tr h="1390650">
                <a:tc>
                  <a:txBody>
                    <a:bodyPr/>
                    <a:lstStyle/>
                    <a:p>
                      <a:pPr algn="ctr"/>
                      <a:r>
                        <a:rPr lang="en-US" sz="6600" dirty="0" smtClean="0">
                          <a:latin typeface="Comic Sans MS" panose="030F0702030302020204" pitchFamily="66" charset="0"/>
                        </a:rPr>
                        <a:t>to</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as</a:t>
                      </a:r>
                      <a:endParaRPr lang="en-US" sz="6600" dirty="0">
                        <a:latin typeface="Comic Sans MS" panose="030F0702030302020204" pitchFamily="66" charset="0"/>
                      </a:endParaRPr>
                    </a:p>
                  </a:txBody>
                  <a:tcPr/>
                </a:tc>
              </a:tr>
              <a:tr h="1390650">
                <a:tc>
                  <a:txBody>
                    <a:bodyPr/>
                    <a:lstStyle/>
                    <a:p>
                      <a:pPr algn="ctr"/>
                      <a:r>
                        <a:rPr lang="en-US" sz="6600" dirty="0" smtClean="0">
                          <a:latin typeface="Comic Sans MS" panose="030F0702030302020204" pitchFamily="66" charset="0"/>
                        </a:rPr>
                        <a:t>have</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is</a:t>
                      </a:r>
                      <a:endParaRPr lang="en-US" sz="6600" dirty="0">
                        <a:latin typeface="Comic Sans MS" panose="030F0702030302020204" pitchFamily="66" charset="0"/>
                      </a:endParaRPr>
                    </a:p>
                  </a:txBody>
                  <a:tcPr/>
                </a:tc>
              </a:tr>
              <a:tr h="1390650">
                <a:tc>
                  <a:txBody>
                    <a:bodyPr/>
                    <a:lstStyle/>
                    <a:p>
                      <a:pPr algn="ctr"/>
                      <a:r>
                        <a:rPr lang="en-US" sz="6600" dirty="0" smtClean="0">
                          <a:latin typeface="Comic Sans MS" panose="030F0702030302020204" pitchFamily="66" charset="0"/>
                        </a:rPr>
                        <a:t>it</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his</a:t>
                      </a:r>
                      <a:endParaRPr lang="en-US" sz="66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54642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6779219"/>
              </p:ext>
            </p:extLst>
          </p:nvPr>
        </p:nvGraphicFramePr>
        <p:xfrm>
          <a:off x="457200" y="457200"/>
          <a:ext cx="8305800" cy="5638800"/>
        </p:xfrm>
        <a:graphic>
          <a:graphicData uri="http://schemas.openxmlformats.org/drawingml/2006/table">
            <a:tbl>
              <a:tblPr firstRow="1" bandRow="1">
                <a:tableStyleId>{5940675A-B579-460E-94D1-54222C63F5DA}</a:tableStyleId>
              </a:tblPr>
              <a:tblGrid>
                <a:gridCol w="4152900"/>
                <a:gridCol w="4152900"/>
              </a:tblGrid>
              <a:tr h="1409700">
                <a:tc>
                  <a:txBody>
                    <a:bodyPr/>
                    <a:lstStyle/>
                    <a:p>
                      <a:pPr algn="ctr"/>
                      <a:r>
                        <a:rPr lang="en-US" sz="6600" dirty="0" smtClean="0">
                          <a:latin typeface="Comic Sans MS" panose="030F0702030302020204" pitchFamily="66" charset="0"/>
                        </a:rPr>
                        <a:t>on</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are</a:t>
                      </a:r>
                      <a:endParaRPr lang="en-US" sz="6600" dirty="0">
                        <a:latin typeface="Comic Sans MS" panose="030F0702030302020204" pitchFamily="66" charset="0"/>
                      </a:endParaRPr>
                    </a:p>
                  </a:txBody>
                  <a:tcPr/>
                </a:tc>
              </a:tr>
              <a:tr h="1409700">
                <a:tc>
                  <a:txBody>
                    <a:bodyPr/>
                    <a:lstStyle/>
                    <a:p>
                      <a:pPr algn="ctr"/>
                      <a:r>
                        <a:rPr lang="en-US" sz="6600" dirty="0" smtClean="0">
                          <a:latin typeface="Comic Sans MS" panose="030F0702030302020204" pitchFamily="66" charset="0"/>
                        </a:rPr>
                        <a:t>for</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with</a:t>
                      </a:r>
                      <a:endParaRPr lang="en-US" sz="6600" dirty="0">
                        <a:latin typeface="Comic Sans MS" panose="030F0702030302020204" pitchFamily="66" charset="0"/>
                      </a:endParaRPr>
                    </a:p>
                  </a:txBody>
                  <a:tcPr/>
                </a:tc>
              </a:tr>
              <a:tr h="1409700">
                <a:tc>
                  <a:txBody>
                    <a:bodyPr/>
                    <a:lstStyle/>
                    <a:p>
                      <a:pPr algn="ctr"/>
                      <a:r>
                        <a:rPr lang="en-US" sz="6600" dirty="0" smtClean="0">
                          <a:latin typeface="Comic Sans MS" panose="030F0702030302020204" pitchFamily="66" charset="0"/>
                        </a:rPr>
                        <a:t>was</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that</a:t>
                      </a:r>
                      <a:endParaRPr lang="en-US" sz="6600" dirty="0">
                        <a:latin typeface="Comic Sans MS" panose="030F0702030302020204" pitchFamily="66" charset="0"/>
                      </a:endParaRPr>
                    </a:p>
                  </a:txBody>
                  <a:tcPr/>
                </a:tc>
              </a:tr>
              <a:tr h="1409700">
                <a:tc>
                  <a:txBody>
                    <a:bodyPr/>
                    <a:lstStyle/>
                    <a:p>
                      <a:pPr algn="ctr"/>
                      <a:r>
                        <a:rPr lang="en-US" sz="6600" dirty="0" smtClean="0">
                          <a:latin typeface="Comic Sans MS" panose="030F0702030302020204" pitchFamily="66" charset="0"/>
                        </a:rPr>
                        <a:t>they</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this</a:t>
                      </a:r>
                      <a:endParaRPr lang="en-US" sz="66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359569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87590309"/>
              </p:ext>
            </p:extLst>
          </p:nvPr>
        </p:nvGraphicFramePr>
        <p:xfrm>
          <a:off x="381000" y="457200"/>
          <a:ext cx="8229600" cy="5715000"/>
        </p:xfrm>
        <a:graphic>
          <a:graphicData uri="http://schemas.openxmlformats.org/drawingml/2006/table">
            <a:tbl>
              <a:tblPr firstRow="1" bandRow="1">
                <a:tableStyleId>{5940675A-B579-460E-94D1-54222C63F5DA}</a:tableStyleId>
              </a:tblPr>
              <a:tblGrid>
                <a:gridCol w="4114800"/>
                <a:gridCol w="4114800"/>
              </a:tblGrid>
              <a:tr h="1428750">
                <a:tc>
                  <a:txBody>
                    <a:bodyPr/>
                    <a:lstStyle/>
                    <a:p>
                      <a:pPr algn="ctr"/>
                      <a:r>
                        <a:rPr lang="en-US" sz="6600" dirty="0" smtClean="0">
                          <a:latin typeface="Comic Sans MS" panose="030F0702030302020204" pitchFamily="66" charset="0"/>
                        </a:rPr>
                        <a:t>be </a:t>
                      </a:r>
                      <a:endParaRPr lang="en-US" sz="6600" dirty="0">
                        <a:latin typeface="Comic Sans MS" panose="030F0702030302020204" pitchFamily="66" charset="0"/>
                      </a:endParaRPr>
                    </a:p>
                  </a:txBody>
                  <a:tcPr/>
                </a:tc>
                <a:tc>
                  <a:txBody>
                    <a:bodyPr/>
                    <a:lstStyle/>
                    <a:p>
                      <a:pPr algn="ctr"/>
                      <a:r>
                        <a:rPr lang="en-US" sz="6600" dirty="0" smtClean="0">
                          <a:latin typeface="Comic Sans MS" panose="030F0702030302020204" pitchFamily="66" charset="0"/>
                        </a:rPr>
                        <a:t>from</a:t>
                      </a:r>
                      <a:endParaRPr lang="en-US" sz="6600" dirty="0">
                        <a:latin typeface="Comic Sans MS" panose="030F0702030302020204" pitchFamily="66" charset="0"/>
                      </a:endParaRPr>
                    </a:p>
                  </a:txBody>
                  <a:tcPr/>
                </a:tc>
              </a:tr>
              <a:tr h="1428750">
                <a:tc>
                  <a:txBody>
                    <a:bodyPr/>
                    <a:lstStyle/>
                    <a:p>
                      <a:pPr algn="ctr"/>
                      <a:endParaRPr lang="en-US" sz="6600" dirty="0">
                        <a:latin typeface="Comic Sans MS" panose="030F0702030302020204" pitchFamily="66" charset="0"/>
                      </a:endParaRPr>
                    </a:p>
                  </a:txBody>
                  <a:tcPr/>
                </a:tc>
                <a:tc>
                  <a:txBody>
                    <a:bodyPr/>
                    <a:lstStyle/>
                    <a:p>
                      <a:pPr algn="ctr"/>
                      <a:endParaRPr lang="en-US" sz="6600" dirty="0">
                        <a:latin typeface="Comic Sans MS" panose="030F0702030302020204" pitchFamily="66" charset="0"/>
                      </a:endParaRPr>
                    </a:p>
                  </a:txBody>
                  <a:tcPr/>
                </a:tc>
              </a:tr>
              <a:tr h="1428750">
                <a:tc>
                  <a:txBody>
                    <a:bodyPr/>
                    <a:lstStyle/>
                    <a:p>
                      <a:pPr algn="ctr"/>
                      <a:endParaRPr lang="en-US" sz="6600">
                        <a:latin typeface="Comic Sans MS" panose="030F0702030302020204" pitchFamily="66" charset="0"/>
                      </a:endParaRPr>
                    </a:p>
                  </a:txBody>
                  <a:tcPr/>
                </a:tc>
                <a:tc>
                  <a:txBody>
                    <a:bodyPr/>
                    <a:lstStyle/>
                    <a:p>
                      <a:pPr algn="ctr"/>
                      <a:endParaRPr lang="en-US" sz="6600" dirty="0">
                        <a:latin typeface="Comic Sans MS" panose="030F0702030302020204" pitchFamily="66" charset="0"/>
                      </a:endParaRPr>
                    </a:p>
                  </a:txBody>
                  <a:tcPr/>
                </a:tc>
              </a:tr>
              <a:tr h="1428750">
                <a:tc>
                  <a:txBody>
                    <a:bodyPr/>
                    <a:lstStyle/>
                    <a:p>
                      <a:pPr algn="ctr"/>
                      <a:endParaRPr lang="en-US" sz="6600">
                        <a:latin typeface="Comic Sans MS" panose="030F0702030302020204" pitchFamily="66" charset="0"/>
                      </a:endParaRPr>
                    </a:p>
                  </a:txBody>
                  <a:tcPr/>
                </a:tc>
                <a:tc>
                  <a:txBody>
                    <a:bodyPr/>
                    <a:lstStyle/>
                    <a:p>
                      <a:pPr algn="ctr"/>
                      <a:endParaRPr lang="en-US" sz="66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3842849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151</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mahurz</dc:creator>
  <cp:lastModifiedBy>mahurz</cp:lastModifiedBy>
  <cp:revision>3</cp:revision>
  <cp:lastPrinted>2016-04-11T02:13:54Z</cp:lastPrinted>
  <dcterms:created xsi:type="dcterms:W3CDTF">2016-04-11T01:22:22Z</dcterms:created>
  <dcterms:modified xsi:type="dcterms:W3CDTF">2016-05-01T17:56:57Z</dcterms:modified>
</cp:coreProperties>
</file>